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6" r:id="rId4"/>
    <p:sldId id="272" r:id="rId5"/>
    <p:sldId id="260" r:id="rId6"/>
    <p:sldId id="257" r:id="rId7"/>
    <p:sldId id="262" r:id="rId8"/>
    <p:sldId id="267" r:id="rId9"/>
    <p:sldId id="265" r:id="rId10"/>
    <p:sldId id="273" r:id="rId11"/>
    <p:sldId id="270" r:id="rId12"/>
    <p:sldId id="268" r:id="rId13"/>
    <p:sldId id="269" r:id="rId14"/>
    <p:sldId id="275" r:id="rId15"/>
    <p:sldId id="27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684" autoAdjust="0"/>
    <p:restoredTop sz="94675" autoAdjust="0"/>
  </p:normalViewPr>
  <p:slideViewPr>
    <p:cSldViewPr>
      <p:cViewPr varScale="1">
        <p:scale>
          <a:sx n="51" d="100"/>
          <a:sy n="51" d="100"/>
        </p:scale>
        <p:origin x="354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6666024"/>
        <c:axId val="316666416"/>
        <c:axId val="0"/>
      </c:bar3DChart>
      <c:catAx>
        <c:axId val="31666602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nl-NL"/>
          </a:p>
        </c:txPr>
        <c:crossAx val="316666416"/>
        <c:crosses val="autoZero"/>
        <c:auto val="1"/>
        <c:lblAlgn val="ctr"/>
        <c:lblOffset val="100"/>
        <c:noMultiLvlLbl val="0"/>
      </c:catAx>
      <c:valAx>
        <c:axId val="316666416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nl-NL"/>
          </a:p>
        </c:txPr>
        <c:crossAx val="316666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11111111111106"/>
          <c:y val="0.39830508474576271"/>
          <c:w val="8.8954781319495919E-3"/>
          <c:h val="6.7076579094466184E-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nl-NL" dirty="0" smtClean="0"/>
              <a:t>Aantal</a:t>
            </a:r>
            <a:r>
              <a:rPr lang="nl-NL" baseline="0" dirty="0" smtClean="0"/>
              <a:t> facturen per jaar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"/>
          <c:y val="5.7627118644067797E-2"/>
          <c:w val="0.5822222222222222"/>
          <c:h val="0.80508474576271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306481</c:v>
                </c:pt>
                <c:pt idx="1">
                  <c:v>325094</c:v>
                </c:pt>
                <c:pt idx="2">
                  <c:v>340079</c:v>
                </c:pt>
                <c:pt idx="3">
                  <c:v>301389</c:v>
                </c:pt>
                <c:pt idx="4">
                  <c:v>237952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Electronisch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29999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239053</c:v>
                </c:pt>
                <c:pt idx="1">
                  <c:v>263312</c:v>
                </c:pt>
                <c:pt idx="2">
                  <c:v>286761</c:v>
                </c:pt>
                <c:pt idx="3">
                  <c:v>255010</c:v>
                </c:pt>
                <c:pt idx="4">
                  <c:v>207378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Scan/mail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29999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67428</c:v>
                </c:pt>
                <c:pt idx="1">
                  <c:v>61782</c:v>
                </c:pt>
                <c:pt idx="2">
                  <c:v>53318</c:v>
                </c:pt>
                <c:pt idx="3">
                  <c:v>46379</c:v>
                </c:pt>
                <c:pt idx="4">
                  <c:v>30574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29999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29999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Sheet1!$B$6:$F$6</c:f>
              <c:numCache>
                <c:formatCode>0%</c:formatCode>
                <c:ptCount val="5"/>
                <c:pt idx="0">
                  <c:v>0.77999288699788893</c:v>
                </c:pt>
                <c:pt idx="1">
                  <c:v>0.80995650488781701</c:v>
                </c:pt>
                <c:pt idx="2">
                  <c:v>0.8432187815184119</c:v>
                </c:pt>
                <c:pt idx="3">
                  <c:v>0.8461158171001596</c:v>
                </c:pt>
                <c:pt idx="4">
                  <c:v>0.87151190155997849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8464928"/>
        <c:axId val="318465320"/>
        <c:axId val="0"/>
      </c:bar3DChart>
      <c:catAx>
        <c:axId val="31846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18465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46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1846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6855075866991196"/>
          <c:y val="0.43634936885124015"/>
          <c:w val="0.19938209727538692"/>
          <c:h val="0.19362801661675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8467672"/>
        <c:axId val="318468064"/>
        <c:axId val="0"/>
      </c:bar3DChart>
      <c:catAx>
        <c:axId val="31846767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nl-NL"/>
          </a:p>
        </c:txPr>
        <c:crossAx val="318468064"/>
        <c:crosses val="autoZero"/>
        <c:auto val="1"/>
        <c:lblAlgn val="ctr"/>
        <c:lblOffset val="100"/>
        <c:noMultiLvlLbl val="0"/>
      </c:catAx>
      <c:valAx>
        <c:axId val="318468064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nl-NL"/>
          </a:p>
        </c:txPr>
        <c:crossAx val="318467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11111111111106"/>
          <c:y val="0.39830508474576271"/>
          <c:w val="8.8954781319495919E-3"/>
          <c:h val="6.7076579094466184E-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nl-NL" dirty="0" smtClean="0"/>
              <a:t>Uitbetaalde</a:t>
            </a:r>
            <a:r>
              <a:rPr lang="nl-NL" baseline="0" dirty="0" smtClean="0"/>
              <a:t> wettelijke rente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"/>
          <c:y val="5.7627118644067797E-2"/>
          <c:w val="0.5822222222222222"/>
          <c:h val="0.80508474576271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157842</c:v>
                </c:pt>
                <c:pt idx="1">
                  <c:v>108377</c:v>
                </c:pt>
                <c:pt idx="2">
                  <c:v>129989</c:v>
                </c:pt>
                <c:pt idx="3">
                  <c:v>132955</c:v>
                </c:pt>
                <c:pt idx="4">
                  <c:v>18143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Electronisch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29999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Scan/mail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29999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29999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7128080"/>
        <c:axId val="317128472"/>
        <c:axId val="0"/>
      </c:bar3DChart>
      <c:catAx>
        <c:axId val="31712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17128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712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1712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1109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157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958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96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5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j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"Typ hier een citaat."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13.png"/><Relationship Id="rId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0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63611" y="-206055"/>
            <a:ext cx="17650220" cy="1025919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602688" y="2025027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24" name="B56F5650-E53E-4399-B693-F8A33170B725-L0-001.jpeg"/>
          <p:cNvPicPr>
            <a:picLocks noChangeAspect="1"/>
          </p:cNvPicPr>
          <p:nvPr/>
        </p:nvPicPr>
        <p:blipFill>
          <a:blip r:embed="rId3">
            <a:extLst/>
          </a:blip>
          <a:srcRect t="18181" b="18181"/>
          <a:stretch>
            <a:fillRect/>
          </a:stretch>
        </p:blipFill>
        <p:spPr>
          <a:xfrm>
            <a:off x="845278" y="2212504"/>
            <a:ext cx="11354122" cy="4816901"/>
          </a:xfrm>
          <a:prstGeom prst="rect">
            <a:avLst/>
          </a:prstGeom>
          <a:ln w="12700">
            <a:miter lim="400000"/>
          </a:ln>
          <a:effectLst>
            <a:reflection stA="88000" endPos="40000" dir="5400000" sy="-100000" algn="bl" rotWithShape="0"/>
          </a:effectLst>
        </p:spPr>
      </p:pic>
      <p:pic>
        <p:nvPicPr>
          <p:cNvPr id="125" name="6FD2E729-AE08-4D0C-8B15-56834AD5F02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8086576" y="8591930"/>
            <a:ext cx="3929654" cy="410369"/>
          </a:xfrm>
          <a:prstGeom prst="rect">
            <a:avLst/>
          </a:prstGeom>
          <a:ln w="12700">
            <a:miter lim="400000"/>
          </a:ln>
          <a:effectLst>
            <a:reflection stA="84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nl-NL" sz="2000" dirty="0" smtClean="0"/>
              <a:t>Hans Nieuwenhuis</a:t>
            </a:r>
            <a:endParaRPr sz="2000" dirty="0"/>
          </a:p>
        </p:txBody>
      </p:sp>
      <p:sp>
        <p:nvSpPr>
          <p:cNvPr id="133" name="Shape 133"/>
          <p:cNvSpPr/>
          <p:nvPr/>
        </p:nvSpPr>
        <p:spPr>
          <a:xfrm>
            <a:off x="8643853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dirty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0" name="438C2DBF-00D0-4233-84B0-8577086CAB13-L0-001.jpeg"/>
          <p:cNvPicPr>
            <a:picLocks noChangeAspect="1"/>
          </p:cNvPicPr>
          <p:nvPr/>
        </p:nvPicPr>
        <p:blipFill>
          <a:blip r:embed="rId3">
            <a:alphaModFix amt="79000"/>
            <a:extLst/>
          </a:blip>
          <a:stretch>
            <a:fillRect/>
          </a:stretch>
        </p:blipFill>
        <p:spPr>
          <a:xfrm>
            <a:off x="-2163611" y="-206055"/>
            <a:ext cx="17650220" cy="1025919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602688" y="2025027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defRPr sz="2400"/>
            </a:pPr>
            <a:r>
              <a:rPr lang="nl-NL" dirty="0" smtClean="0"/>
              <a:t>					Leveranciers Belastingdienst:</a:t>
            </a:r>
          </a:p>
          <a:p>
            <a:pPr>
              <a:defRPr sz="2400"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1. Aanbestedingsleveranciers: </a:t>
            </a:r>
          </a:p>
          <a:p>
            <a:pPr>
              <a:defRPr sz="2400"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- Technische aansluiting</a:t>
            </a:r>
          </a:p>
          <a:p>
            <a:pPr algn="l">
              <a:defRPr sz="2400"/>
            </a:pPr>
            <a:r>
              <a:rPr lang="nl-NL" dirty="0" smtClean="0"/>
              <a:t>		   					 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- Langdurig testtraject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 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- Afspraken inhoud XML</a:t>
            </a:r>
          </a:p>
          <a:p>
            <a:pPr algn="l">
              <a:defRPr sz="2400"/>
            </a:pPr>
            <a:r>
              <a:rPr lang="nl-NL" dirty="0" smtClean="0"/>
              <a:t>							 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- Doorlooptijd enkele maanden</a:t>
            </a:r>
          </a:p>
          <a:p>
            <a:pPr algn="l">
              <a:defRPr sz="2400"/>
            </a:pPr>
            <a:endParaRPr lang="nl-NL" dirty="0"/>
          </a:p>
          <a:p>
            <a:pPr algn="l">
              <a:defRPr sz="2400"/>
            </a:pPr>
            <a:r>
              <a:rPr lang="nl-NL" dirty="0" smtClean="0"/>
              <a:t>         					</a:t>
            </a:r>
            <a:r>
              <a:rPr lang="nl-NL" dirty="0"/>
              <a:t> </a:t>
            </a:r>
            <a:r>
              <a:rPr lang="nl-NL" dirty="0" smtClean="0"/>
              <a:t>  2. Overige leveranciers: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- Technische aansluiting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- Eén testgeval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- Geen afspraken inhoud XML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</a:t>
            </a:r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25" name="6FD2E729-AE08-4D0C-8B15-56834AD5F02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8643854" y="561880"/>
            <a:ext cx="26417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/>
              <a:t>E-factureren</a:t>
            </a:r>
          </a:p>
        </p:txBody>
      </p:sp>
      <p:pic>
        <p:nvPicPr>
          <p:cNvPr id="1030" name="Picture 6" descr="N:\Mijn Documenten\Desktop\stapl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182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Mijn Documenten\Desktop\TIE presentatie\stapl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351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85593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6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70500" y="-221396"/>
            <a:ext cx="17676612" cy="10274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57107" y="2000975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40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643851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lang="nl-NL" dirty="0"/>
          </a:p>
        </p:txBody>
      </p:sp>
      <p:pic>
        <p:nvPicPr>
          <p:cNvPr id="142" name="7506AFDC-DE8C-482C-A621-EB793B2DC063-L0-001.jpeg"/>
          <p:cNvPicPr>
            <a:picLocks noChangeAspect="1"/>
          </p:cNvPicPr>
          <p:nvPr/>
        </p:nvPicPr>
        <p:blipFill>
          <a:blip r:embed="rId4">
            <a:extLst/>
          </a:blip>
          <a:srcRect l="28395" r="28395"/>
          <a:stretch>
            <a:fillRect/>
          </a:stretch>
        </p:blipFill>
        <p:spPr>
          <a:xfrm>
            <a:off x="1275759" y="2635957"/>
            <a:ext cx="2925068" cy="6129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F3D3AA08-06C7-4BF1-9AA1-089CDE9F967E-L0-001.jpeg"/>
          <p:cNvPicPr>
            <a:picLocks noChangeAspect="1"/>
          </p:cNvPicPr>
          <p:nvPr/>
        </p:nvPicPr>
        <p:blipFill>
          <a:blip r:embed="rId5">
            <a:extLst/>
          </a:blip>
          <a:srcRect l="18111" r="18111"/>
          <a:stretch>
            <a:fillRect/>
          </a:stretch>
        </p:blipFill>
        <p:spPr>
          <a:xfrm>
            <a:off x="4837760" y="4019184"/>
            <a:ext cx="2816768" cy="47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44702210-BC8E-4D0E-A9D1-BB64B7BF39E1-L0-001.jpeg"/>
          <p:cNvPicPr>
            <a:picLocks noChangeAspect="1"/>
          </p:cNvPicPr>
          <p:nvPr/>
        </p:nvPicPr>
        <p:blipFill>
          <a:blip r:embed="rId6">
            <a:extLst/>
          </a:blip>
          <a:srcRect l="6711" r="6711"/>
          <a:stretch>
            <a:fillRect/>
          </a:stretch>
        </p:blipFill>
        <p:spPr>
          <a:xfrm>
            <a:off x="9656695" y="2573690"/>
            <a:ext cx="2417237" cy="619154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4868349" y="4023662"/>
            <a:ext cx="259823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err="1" smtClean="0"/>
              <a:t>Digipoort</a:t>
            </a:r>
            <a:endParaRPr sz="3200" dirty="0"/>
          </a:p>
        </p:txBody>
      </p:sp>
      <p:sp>
        <p:nvSpPr>
          <p:cNvPr id="146" name="Shape 146"/>
          <p:cNvSpPr/>
          <p:nvPr/>
        </p:nvSpPr>
        <p:spPr>
          <a:xfrm>
            <a:off x="9703149" y="2622161"/>
            <a:ext cx="237078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Leverancier</a:t>
            </a:r>
            <a:endParaRPr sz="3200" dirty="0"/>
          </a:p>
        </p:txBody>
      </p:sp>
      <p:sp>
        <p:nvSpPr>
          <p:cNvPr id="147" name="Shape 147"/>
          <p:cNvSpPr/>
          <p:nvPr/>
        </p:nvSpPr>
        <p:spPr>
          <a:xfrm>
            <a:off x="1012663" y="2628517"/>
            <a:ext cx="337291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Belastingdienst</a:t>
            </a:r>
            <a:endParaRPr sz="3200" dirty="0"/>
          </a:p>
        </p:txBody>
      </p:sp>
      <p:pic>
        <p:nvPicPr>
          <p:cNvPr id="18" name="Picture 12" descr="N:\Mijn Documenten\Desktop\TIE presentatie\SAP_grad_C_mi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54" y="5228545"/>
            <a:ext cx="2485378" cy="12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-LINKS 5"/>
          <p:cNvSpPr/>
          <p:nvPr/>
        </p:nvSpPr>
        <p:spPr>
          <a:xfrm rot="18001924">
            <a:off x="8839282" y="4552802"/>
            <a:ext cx="1182144" cy="815181"/>
          </a:xfrm>
          <a:prstGeom prst="lef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Factuur</a:t>
            </a:r>
            <a:endParaRPr lang="nl-NL" sz="2000" dirty="0">
              <a:noFill/>
            </a:endParaRPr>
          </a:p>
        </p:txBody>
      </p:sp>
      <p:sp>
        <p:nvSpPr>
          <p:cNvPr id="5" name="Ovaal 4"/>
          <p:cNvSpPr/>
          <p:nvPr/>
        </p:nvSpPr>
        <p:spPr>
          <a:xfrm>
            <a:off x="9267083" y="3703025"/>
            <a:ext cx="1336087" cy="577056"/>
          </a:xfrm>
          <a:prstGeom prst="ellipse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AFAS</a:t>
            </a:r>
            <a:endParaRPr kumimoji="0" lang="nl-NL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Ovaal 33"/>
          <p:cNvSpPr/>
          <p:nvPr/>
        </p:nvSpPr>
        <p:spPr>
          <a:xfrm>
            <a:off x="9225092" y="7730889"/>
            <a:ext cx="1330354" cy="577056"/>
          </a:xfrm>
          <a:prstGeom prst="ellipse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dirty="0" smtClean="0">
                <a:solidFill>
                  <a:srgbClr val="FFFFFF"/>
                </a:solidFill>
              </a:rPr>
              <a:t>Exact</a:t>
            </a:r>
            <a:endParaRPr kumimoji="0" lang="nl-NL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6" name="F3D3AA08-06C7-4BF1-9AA1-089CDE9F967E-L0-001.jpeg"/>
          <p:cNvPicPr>
            <a:picLocks noChangeAspect="1"/>
          </p:cNvPicPr>
          <p:nvPr/>
        </p:nvPicPr>
        <p:blipFill>
          <a:blip r:embed="rId5">
            <a:extLst/>
          </a:blip>
          <a:srcRect l="18111" r="18111"/>
          <a:stretch>
            <a:fillRect/>
          </a:stretch>
        </p:blipFill>
        <p:spPr>
          <a:xfrm>
            <a:off x="4837760" y="2576826"/>
            <a:ext cx="2816768" cy="130694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145"/>
          <p:cNvSpPr/>
          <p:nvPr/>
        </p:nvSpPr>
        <p:spPr>
          <a:xfrm>
            <a:off x="4926319" y="2565427"/>
            <a:ext cx="259823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err="1" smtClean="0"/>
              <a:t>DigiInkoop</a:t>
            </a:r>
            <a:endParaRPr sz="3200" dirty="0"/>
          </a:p>
        </p:txBody>
      </p:sp>
      <p:sp>
        <p:nvSpPr>
          <p:cNvPr id="33" name="Ovaal 32"/>
          <p:cNvSpPr/>
          <p:nvPr/>
        </p:nvSpPr>
        <p:spPr>
          <a:xfrm>
            <a:off x="5614621" y="3150870"/>
            <a:ext cx="2006401" cy="663615"/>
          </a:xfrm>
          <a:prstGeom prst="ellipse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Portaal</a:t>
            </a:r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PIJL-LINKS 43"/>
          <p:cNvSpPr/>
          <p:nvPr/>
        </p:nvSpPr>
        <p:spPr>
          <a:xfrm>
            <a:off x="5264329" y="5577553"/>
            <a:ext cx="1387983" cy="754043"/>
          </a:xfrm>
          <a:prstGeom prst="lef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Factuur</a:t>
            </a:r>
          </a:p>
        </p:txBody>
      </p:sp>
      <p:sp>
        <p:nvSpPr>
          <p:cNvPr id="4" name="PIJL-LINKS 3"/>
          <p:cNvSpPr/>
          <p:nvPr/>
        </p:nvSpPr>
        <p:spPr>
          <a:xfrm>
            <a:off x="7692928" y="3292917"/>
            <a:ext cx="2448481" cy="360040"/>
          </a:xfrm>
          <a:prstGeom prst="lef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Ovaal 44"/>
          <p:cNvSpPr/>
          <p:nvPr/>
        </p:nvSpPr>
        <p:spPr>
          <a:xfrm>
            <a:off x="6783850" y="5562085"/>
            <a:ext cx="1336087" cy="836732"/>
          </a:xfrm>
          <a:prstGeom prst="ellipse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Service Provider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Ovaal 45"/>
          <p:cNvSpPr/>
          <p:nvPr/>
        </p:nvSpPr>
        <p:spPr>
          <a:xfrm>
            <a:off x="8235296" y="5562085"/>
            <a:ext cx="1336087" cy="836732"/>
          </a:xfrm>
          <a:prstGeom prst="ellipse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Service Provider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PIJL-LINKS 46"/>
          <p:cNvSpPr/>
          <p:nvPr/>
        </p:nvSpPr>
        <p:spPr>
          <a:xfrm rot="3169756">
            <a:off x="8723391" y="6580248"/>
            <a:ext cx="1182144" cy="815181"/>
          </a:xfrm>
          <a:prstGeom prst="lef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Factuur</a:t>
            </a:r>
            <a:endParaRPr lang="nl-NL" sz="2000" dirty="0">
              <a:noFill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3812884" y="5580638"/>
            <a:ext cx="1336087" cy="836732"/>
          </a:xfrm>
          <a:prstGeom prst="ellipse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Service Provider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Shape 147"/>
          <p:cNvSpPr/>
          <p:nvPr/>
        </p:nvSpPr>
        <p:spPr>
          <a:xfrm>
            <a:off x="1720195" y="5164614"/>
            <a:ext cx="171346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9600" dirty="0" smtClean="0"/>
              <a:t>?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21200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6" grpId="0" animBg="1"/>
      <p:bldP spid="5" grpId="0" animBg="1"/>
      <p:bldP spid="34" grpId="0" animBg="1"/>
      <p:bldP spid="37" grpId="0" animBg="1"/>
      <p:bldP spid="33" grpId="0" animBg="1"/>
      <p:bldP spid="44" grpId="0" animBg="1"/>
      <p:bldP spid="4" grpId="0" animBg="1"/>
      <p:bldP spid="45" grpId="0" animBg="1"/>
      <p:bldP spid="46" grpId="0" animBg="1"/>
      <p:bldP spid="47" grpId="0" animBg="1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6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70500" y="-221396"/>
            <a:ext cx="17676612" cy="10274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57107" y="2000975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40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643851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lang="nl-NL" dirty="0"/>
          </a:p>
        </p:txBody>
      </p:sp>
      <p:pic>
        <p:nvPicPr>
          <p:cNvPr id="142" name="7506AFDC-DE8C-482C-A621-EB793B2DC063-L0-001.jpeg"/>
          <p:cNvPicPr>
            <a:picLocks noChangeAspect="1"/>
          </p:cNvPicPr>
          <p:nvPr/>
        </p:nvPicPr>
        <p:blipFill>
          <a:blip r:embed="rId4">
            <a:extLst/>
          </a:blip>
          <a:srcRect l="28395" r="28395"/>
          <a:stretch>
            <a:fillRect/>
          </a:stretch>
        </p:blipFill>
        <p:spPr>
          <a:xfrm>
            <a:off x="1275759" y="2635957"/>
            <a:ext cx="2925068" cy="6129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F3D3AA08-06C7-4BF1-9AA1-089CDE9F967E-L0-001.jpeg"/>
          <p:cNvPicPr>
            <a:picLocks noChangeAspect="1"/>
          </p:cNvPicPr>
          <p:nvPr/>
        </p:nvPicPr>
        <p:blipFill>
          <a:blip r:embed="rId5">
            <a:extLst/>
          </a:blip>
          <a:srcRect l="18111" r="18111"/>
          <a:stretch>
            <a:fillRect/>
          </a:stretch>
        </p:blipFill>
        <p:spPr>
          <a:xfrm>
            <a:off x="4837760" y="4019184"/>
            <a:ext cx="2816768" cy="47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44702210-BC8E-4D0E-A9D1-BB64B7BF39E1-L0-001.jpeg"/>
          <p:cNvPicPr>
            <a:picLocks noChangeAspect="1"/>
          </p:cNvPicPr>
          <p:nvPr/>
        </p:nvPicPr>
        <p:blipFill>
          <a:blip r:embed="rId6">
            <a:extLst/>
          </a:blip>
          <a:srcRect l="6711" r="6711"/>
          <a:stretch>
            <a:fillRect/>
          </a:stretch>
        </p:blipFill>
        <p:spPr>
          <a:xfrm>
            <a:off x="9656695" y="2573690"/>
            <a:ext cx="2417237" cy="619154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4868349" y="4023662"/>
            <a:ext cx="259823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err="1" smtClean="0"/>
              <a:t>Digipoort</a:t>
            </a:r>
            <a:endParaRPr sz="3200" dirty="0"/>
          </a:p>
        </p:txBody>
      </p:sp>
      <p:sp>
        <p:nvSpPr>
          <p:cNvPr id="146" name="Shape 146"/>
          <p:cNvSpPr/>
          <p:nvPr/>
        </p:nvSpPr>
        <p:spPr>
          <a:xfrm>
            <a:off x="9703149" y="2622161"/>
            <a:ext cx="237078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Leverancier</a:t>
            </a:r>
            <a:endParaRPr sz="3200" dirty="0"/>
          </a:p>
        </p:txBody>
      </p:sp>
      <p:sp>
        <p:nvSpPr>
          <p:cNvPr id="147" name="Shape 147"/>
          <p:cNvSpPr/>
          <p:nvPr/>
        </p:nvSpPr>
        <p:spPr>
          <a:xfrm>
            <a:off x="1012663" y="2628517"/>
            <a:ext cx="337291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Belastingdienst</a:t>
            </a:r>
            <a:endParaRPr sz="3200" dirty="0"/>
          </a:p>
        </p:txBody>
      </p:sp>
      <p:sp>
        <p:nvSpPr>
          <p:cNvPr id="6" name="PIJL-LINKS 5"/>
          <p:cNvSpPr/>
          <p:nvPr/>
        </p:nvSpPr>
        <p:spPr>
          <a:xfrm rot="18001924">
            <a:off x="8839282" y="4552802"/>
            <a:ext cx="1182144" cy="815181"/>
          </a:xfrm>
          <a:prstGeom prst="left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Factuur</a:t>
            </a:r>
            <a:endParaRPr lang="nl-NL" sz="2000" dirty="0">
              <a:noFill/>
            </a:endParaRPr>
          </a:p>
        </p:txBody>
      </p:sp>
      <p:sp>
        <p:nvSpPr>
          <p:cNvPr id="5" name="Ovaal 4"/>
          <p:cNvSpPr/>
          <p:nvPr/>
        </p:nvSpPr>
        <p:spPr>
          <a:xfrm>
            <a:off x="9267083" y="3703025"/>
            <a:ext cx="1336087" cy="577056"/>
          </a:xfrm>
          <a:prstGeom prst="ellipse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AFAS</a:t>
            </a:r>
            <a:endParaRPr kumimoji="0" lang="nl-NL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Ovaal 33"/>
          <p:cNvSpPr/>
          <p:nvPr/>
        </p:nvSpPr>
        <p:spPr>
          <a:xfrm>
            <a:off x="9225092" y="7730889"/>
            <a:ext cx="1330354" cy="577056"/>
          </a:xfrm>
          <a:prstGeom prst="ellipse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dirty="0" smtClean="0">
                <a:solidFill>
                  <a:srgbClr val="FFFFFF"/>
                </a:solidFill>
              </a:rPr>
              <a:t>Exact</a:t>
            </a:r>
            <a:endParaRPr kumimoji="0" lang="nl-NL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6" name="F3D3AA08-06C7-4BF1-9AA1-089CDE9F967E-L0-001.jpeg"/>
          <p:cNvPicPr>
            <a:picLocks noChangeAspect="1"/>
          </p:cNvPicPr>
          <p:nvPr/>
        </p:nvPicPr>
        <p:blipFill>
          <a:blip r:embed="rId5">
            <a:extLst/>
          </a:blip>
          <a:srcRect l="18111" r="18111"/>
          <a:stretch>
            <a:fillRect/>
          </a:stretch>
        </p:blipFill>
        <p:spPr>
          <a:xfrm>
            <a:off x="4837760" y="2576826"/>
            <a:ext cx="2816768" cy="130694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145"/>
          <p:cNvSpPr/>
          <p:nvPr/>
        </p:nvSpPr>
        <p:spPr>
          <a:xfrm>
            <a:off x="4926319" y="2565427"/>
            <a:ext cx="259823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err="1" smtClean="0"/>
              <a:t>DigiInkoop</a:t>
            </a:r>
            <a:endParaRPr sz="3200" dirty="0"/>
          </a:p>
        </p:txBody>
      </p:sp>
      <p:sp>
        <p:nvSpPr>
          <p:cNvPr id="33" name="Ovaal 32"/>
          <p:cNvSpPr/>
          <p:nvPr/>
        </p:nvSpPr>
        <p:spPr>
          <a:xfrm>
            <a:off x="5614621" y="3150870"/>
            <a:ext cx="2006401" cy="663615"/>
          </a:xfrm>
          <a:prstGeom prst="ellipse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Portaal</a:t>
            </a:r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PIJL-LINKS 43"/>
          <p:cNvSpPr/>
          <p:nvPr/>
        </p:nvSpPr>
        <p:spPr>
          <a:xfrm>
            <a:off x="5264329" y="5577553"/>
            <a:ext cx="1387983" cy="754043"/>
          </a:xfrm>
          <a:prstGeom prst="left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Factuur</a:t>
            </a:r>
          </a:p>
        </p:txBody>
      </p:sp>
      <p:sp>
        <p:nvSpPr>
          <p:cNvPr id="4" name="PIJL-LINKS 3"/>
          <p:cNvSpPr/>
          <p:nvPr/>
        </p:nvSpPr>
        <p:spPr>
          <a:xfrm>
            <a:off x="7692928" y="3292917"/>
            <a:ext cx="2448481" cy="360040"/>
          </a:xfrm>
          <a:prstGeom prst="left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Ovaal 44"/>
          <p:cNvSpPr/>
          <p:nvPr/>
        </p:nvSpPr>
        <p:spPr>
          <a:xfrm>
            <a:off x="6783850" y="5562085"/>
            <a:ext cx="1336087" cy="836732"/>
          </a:xfrm>
          <a:prstGeom prst="ellipse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Service Provider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Ovaal 45"/>
          <p:cNvSpPr/>
          <p:nvPr/>
        </p:nvSpPr>
        <p:spPr>
          <a:xfrm>
            <a:off x="8235296" y="5562085"/>
            <a:ext cx="1336087" cy="836732"/>
          </a:xfrm>
          <a:prstGeom prst="ellipse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Service Provider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PIJL-LINKS 46"/>
          <p:cNvSpPr/>
          <p:nvPr/>
        </p:nvSpPr>
        <p:spPr>
          <a:xfrm rot="3169756">
            <a:off x="8723391" y="6580248"/>
            <a:ext cx="1182144" cy="815181"/>
          </a:xfrm>
          <a:prstGeom prst="left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Factuur</a:t>
            </a:r>
            <a:endParaRPr lang="nl-NL" sz="2000" dirty="0">
              <a:noFill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3812884" y="5580638"/>
            <a:ext cx="1336087" cy="836732"/>
          </a:xfrm>
          <a:prstGeom prst="ellipse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Service Provider</a:t>
            </a: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Shape 147"/>
          <p:cNvSpPr/>
          <p:nvPr/>
        </p:nvSpPr>
        <p:spPr>
          <a:xfrm>
            <a:off x="1696599" y="3942037"/>
            <a:ext cx="233444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Toeslagen</a:t>
            </a:r>
            <a:endParaRPr sz="3200" dirty="0"/>
          </a:p>
        </p:txBody>
      </p:sp>
      <p:sp>
        <p:nvSpPr>
          <p:cNvPr id="31" name="Shape 147"/>
          <p:cNvSpPr/>
          <p:nvPr/>
        </p:nvSpPr>
        <p:spPr>
          <a:xfrm>
            <a:off x="1837308" y="4711391"/>
            <a:ext cx="241968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err="1" smtClean="0"/>
              <a:t>Bel.telefoon</a:t>
            </a:r>
            <a:endParaRPr sz="3200" dirty="0"/>
          </a:p>
        </p:txBody>
      </p:sp>
      <p:sp>
        <p:nvSpPr>
          <p:cNvPr id="32" name="Shape 147"/>
          <p:cNvSpPr/>
          <p:nvPr/>
        </p:nvSpPr>
        <p:spPr>
          <a:xfrm>
            <a:off x="1486901" y="5429427"/>
            <a:ext cx="204433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FIOD</a:t>
            </a:r>
            <a:endParaRPr sz="3200" dirty="0"/>
          </a:p>
        </p:txBody>
      </p:sp>
      <p:sp>
        <p:nvSpPr>
          <p:cNvPr id="35" name="Shape 147"/>
          <p:cNvSpPr/>
          <p:nvPr/>
        </p:nvSpPr>
        <p:spPr>
          <a:xfrm>
            <a:off x="1645119" y="6129486"/>
            <a:ext cx="221075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Douane</a:t>
            </a:r>
            <a:endParaRPr sz="3200" dirty="0"/>
          </a:p>
        </p:txBody>
      </p:sp>
      <p:sp>
        <p:nvSpPr>
          <p:cNvPr id="38" name="Shape 147"/>
          <p:cNvSpPr/>
          <p:nvPr/>
        </p:nvSpPr>
        <p:spPr>
          <a:xfrm>
            <a:off x="1442657" y="6916817"/>
            <a:ext cx="221449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BICT</a:t>
            </a:r>
            <a:endParaRPr sz="3200" dirty="0"/>
          </a:p>
        </p:txBody>
      </p:sp>
      <p:sp>
        <p:nvSpPr>
          <p:cNvPr id="39" name="Shape 147"/>
          <p:cNvSpPr/>
          <p:nvPr/>
        </p:nvSpPr>
        <p:spPr>
          <a:xfrm>
            <a:off x="1275759" y="7721899"/>
            <a:ext cx="271366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BCFD</a:t>
            </a:r>
            <a:endParaRPr sz="3200" dirty="0"/>
          </a:p>
        </p:txBody>
      </p:sp>
      <p:sp>
        <p:nvSpPr>
          <p:cNvPr id="41" name="Shape 147"/>
          <p:cNvSpPr/>
          <p:nvPr/>
        </p:nvSpPr>
        <p:spPr>
          <a:xfrm>
            <a:off x="1321596" y="5783655"/>
            <a:ext cx="24402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2800" dirty="0" smtClean="0"/>
              <a:t>Bestelnummer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5194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6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70500" y="-221396"/>
            <a:ext cx="17676612" cy="10274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02688" y="2096067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40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643851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613968" y="228000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400"/>
            </a:pPr>
            <a:r>
              <a:rPr lang="nl-NL" dirty="0" smtClean="0"/>
              <a:t>Geen afspraken over inhoud XML-bericht: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627158" y="277265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400"/>
            </a:pPr>
            <a:r>
              <a:rPr lang="nl-NL" dirty="0" smtClean="0"/>
              <a:t>1. </a:t>
            </a:r>
            <a:r>
              <a:rPr lang="nl-NL" dirty="0" smtClean="0"/>
              <a:t>Leveranciersnummer afleiden van </a:t>
            </a:r>
            <a:r>
              <a:rPr lang="nl-NL" dirty="0" err="1" smtClean="0"/>
              <a:t>kvk</a:t>
            </a:r>
            <a:r>
              <a:rPr lang="nl-NL" dirty="0" smtClean="0"/>
              <a:t>-nummer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2627158" y="337049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400"/>
            </a:pPr>
            <a:r>
              <a:rPr lang="nl-NL" dirty="0" smtClean="0"/>
              <a:t>2. </a:t>
            </a:r>
            <a:r>
              <a:rPr lang="nl-NL" dirty="0" smtClean="0"/>
              <a:t>Administratiecode afleiden van bestelnummer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011" y="4039982"/>
            <a:ext cx="8633589" cy="51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6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70500" y="-221396"/>
            <a:ext cx="17676612" cy="10274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02688" y="2096067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40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643851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613968" y="228000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400"/>
            </a:pPr>
            <a:r>
              <a:rPr lang="nl-NL" dirty="0" smtClean="0"/>
              <a:t>Snelle afhandeling factuur afhankelijk van kwaliteit: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613968" y="294949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400"/>
            </a:pPr>
            <a:r>
              <a:rPr lang="nl-NL" dirty="0" smtClean="0"/>
              <a:t>1. Standaard afspraken: factuurnummer, datum, </a:t>
            </a:r>
            <a:r>
              <a:rPr lang="nl-NL" dirty="0" err="1" smtClean="0"/>
              <a:t>BTW-nr</a:t>
            </a:r>
            <a:r>
              <a:rPr lang="nl-NL" dirty="0" smtClean="0"/>
              <a:t>, </a:t>
            </a:r>
            <a:r>
              <a:rPr lang="nl-NL" dirty="0"/>
              <a:t> </a:t>
            </a:r>
            <a:r>
              <a:rPr lang="nl-NL" dirty="0" smtClean="0"/>
              <a:t>                KVK-</a:t>
            </a:r>
            <a:r>
              <a:rPr lang="nl-NL" dirty="0" err="1" smtClean="0"/>
              <a:t>nr</a:t>
            </a:r>
            <a:r>
              <a:rPr lang="nl-NL" dirty="0" smtClean="0"/>
              <a:t> etc.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2613968" y="398831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400"/>
            </a:pPr>
            <a:r>
              <a:rPr lang="nl-NL" dirty="0" smtClean="0"/>
              <a:t>2. Overige afspraken: bestel- en positienummer, geen verzamelfacturen voor meerdere bestellingen.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012" y="4819308"/>
            <a:ext cx="7859085" cy="43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6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70500" y="-221396"/>
            <a:ext cx="17676612" cy="10274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26782" y="2114057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2688" y="211060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40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643851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491342" y="386868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nl-NL" sz="4000" dirty="0" smtClean="0"/>
              <a:t>Vragen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0856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0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63611" y="-206055"/>
            <a:ext cx="17650220" cy="1025919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602688" y="2025027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25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8643853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6" y="2246875"/>
            <a:ext cx="11305256" cy="69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4750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0" name="438C2DBF-00D0-4233-84B0-8577086CAB13-L0-001.jpeg"/>
          <p:cNvPicPr>
            <a:picLocks noChangeAspect="1"/>
          </p:cNvPicPr>
          <p:nvPr/>
        </p:nvPicPr>
        <p:blipFill>
          <a:blip r:embed="rId3">
            <a:alphaModFix amt="79000"/>
            <a:extLst/>
          </a:blip>
          <a:stretch>
            <a:fillRect/>
          </a:stretch>
        </p:blipFill>
        <p:spPr>
          <a:xfrm>
            <a:off x="-2163611" y="-206055"/>
            <a:ext cx="17650220" cy="1025919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75961" y="2080225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defRPr sz="2400"/>
            </a:pPr>
            <a:r>
              <a:rPr lang="nl-NL" dirty="0" smtClean="0"/>
              <a:t>					Leveranciers Belastingdienst:</a:t>
            </a:r>
          </a:p>
          <a:p>
            <a:pPr>
              <a:defRPr sz="2400"/>
            </a:pPr>
            <a:r>
              <a:rPr lang="nl-NL" dirty="0" smtClean="0"/>
              <a:t>1. Aanbestedingsleveranciers: </a:t>
            </a:r>
          </a:p>
          <a:p>
            <a:pPr>
              <a:defRPr sz="2400"/>
            </a:pPr>
            <a:r>
              <a:rPr lang="nl-NL" dirty="0" smtClean="0"/>
              <a:t>- Technische aansluiting</a:t>
            </a:r>
          </a:p>
          <a:p>
            <a:pPr algn="l">
              <a:defRPr sz="2400"/>
            </a:pPr>
            <a:r>
              <a:rPr lang="nl-NL" dirty="0" smtClean="0"/>
              <a:t>		   					 - Langdurig (keten)testtraject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 - Afspraken inhoud XML</a:t>
            </a:r>
          </a:p>
          <a:p>
            <a:pPr algn="l">
              <a:defRPr sz="2400"/>
            </a:pPr>
            <a:r>
              <a:rPr lang="nl-NL" dirty="0" smtClean="0"/>
              <a:t>							 </a:t>
            </a:r>
            <a:r>
              <a:rPr lang="nl-NL" dirty="0"/>
              <a:t>- Doorlooptijd enkele maanden</a:t>
            </a:r>
            <a:endParaRPr lang="nl-NL" dirty="0" smtClean="0"/>
          </a:p>
          <a:p>
            <a:pPr algn="l">
              <a:defRPr sz="2400"/>
            </a:pPr>
            <a:endParaRPr lang="nl-NL" dirty="0"/>
          </a:p>
          <a:p>
            <a:pPr algn="l">
              <a:defRPr sz="2400"/>
            </a:pPr>
            <a:r>
              <a:rPr lang="nl-NL" dirty="0" smtClean="0"/>
              <a:t>         					</a:t>
            </a:r>
            <a:r>
              <a:rPr lang="nl-NL" dirty="0"/>
              <a:t> </a:t>
            </a:r>
            <a:r>
              <a:rPr lang="nl-NL" dirty="0" smtClean="0"/>
              <a:t>  2. Overige leveranciers: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- Technische aansluiting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- Eén testgeval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- Geen afspraken inhoud XML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- Geen doorlooptijd per 1/1/16</a:t>
            </a:r>
          </a:p>
          <a:p>
            <a:pPr algn="l">
              <a:defRPr sz="2400"/>
            </a:pPr>
            <a:r>
              <a:rPr lang="nl-NL" dirty="0"/>
              <a:t>	</a:t>
            </a:r>
            <a:r>
              <a:rPr lang="nl-NL" dirty="0" smtClean="0"/>
              <a:t>						</a:t>
            </a:r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25" name="6FD2E729-AE08-4D0C-8B15-56834AD5F02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8643854" y="561880"/>
            <a:ext cx="26417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/>
              <a:t>E-factureren</a:t>
            </a:r>
          </a:p>
        </p:txBody>
      </p:sp>
      <p:pic>
        <p:nvPicPr>
          <p:cNvPr id="1030" name="Picture 6" descr="N:\Mijn Documenten\Desktop\stapl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182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Mijn Documenten\Desktop\TIE presentatie\stapl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351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5238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0" name="438C2DBF-00D0-4233-84B0-8577086CAB13-L0-001.jpeg"/>
          <p:cNvPicPr>
            <a:picLocks noChangeAspect="1"/>
          </p:cNvPicPr>
          <p:nvPr/>
        </p:nvPicPr>
        <p:blipFill>
          <a:blip r:embed="rId3">
            <a:alphaModFix amt="79000"/>
            <a:extLst/>
          </a:blip>
          <a:stretch>
            <a:fillRect/>
          </a:stretch>
        </p:blipFill>
        <p:spPr>
          <a:xfrm>
            <a:off x="-2163611" y="-206055"/>
            <a:ext cx="17650220" cy="1025919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86057" y="1954995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r>
              <a:rPr lang="nl-NL" dirty="0" smtClean="0"/>
              <a:t>Foto 1</a:t>
            </a:r>
            <a:r>
              <a:rPr lang="nl-NL" baseline="30000" dirty="0" smtClean="0"/>
              <a:t>e</a:t>
            </a:r>
            <a:r>
              <a:rPr lang="nl-NL" dirty="0" smtClean="0"/>
              <a:t> digitale factuur uit 2007 van Randstad</a:t>
            </a:r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25" name="6FD2E729-AE08-4D0C-8B15-56834AD5F02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8643854" y="561880"/>
            <a:ext cx="26417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/>
              <a:t>E-factureren</a:t>
            </a:r>
          </a:p>
        </p:txBody>
      </p:sp>
      <p:pic>
        <p:nvPicPr>
          <p:cNvPr id="1030" name="Picture 6" descr="N:\Mijn Documenten\Desktop\stapl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182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Mijn Documenten\Desktop\TIE presentatie\stapl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351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071" y="3076600"/>
            <a:ext cx="8001000" cy="602056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284445" y="2280005"/>
            <a:ext cx="3886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 sz="2400"/>
            </a:pPr>
            <a:r>
              <a:rPr lang="nl-NL" dirty="0" smtClean="0"/>
              <a:t>Aanbestedingsleveranciers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202118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0" name="438C2DBF-00D0-4233-84B0-8577086CAB13-L0-001.jpeg"/>
          <p:cNvPicPr>
            <a:picLocks noChangeAspect="1"/>
          </p:cNvPicPr>
          <p:nvPr/>
        </p:nvPicPr>
        <p:blipFill>
          <a:blip r:embed="rId3">
            <a:alphaModFix amt="79000"/>
            <a:extLst/>
          </a:blip>
          <a:stretch>
            <a:fillRect/>
          </a:stretch>
        </p:blipFill>
        <p:spPr>
          <a:xfrm>
            <a:off x="-2163611" y="-206055"/>
            <a:ext cx="17650220" cy="1025919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602688" y="2025027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24" name="B56F5650-E53E-4399-B693-F8A33170B725-L0-001.jpeg"/>
          <p:cNvPicPr>
            <a:picLocks noChangeAspect="1"/>
          </p:cNvPicPr>
          <p:nvPr/>
        </p:nvPicPr>
        <p:blipFill>
          <a:blip r:embed="rId4">
            <a:extLst/>
          </a:blip>
          <a:srcRect t="18181" b="18181"/>
          <a:stretch>
            <a:fillRect/>
          </a:stretch>
        </p:blipFill>
        <p:spPr>
          <a:xfrm>
            <a:off x="825339" y="2256971"/>
            <a:ext cx="11354122" cy="4816901"/>
          </a:xfrm>
          <a:prstGeom prst="rect">
            <a:avLst/>
          </a:prstGeom>
          <a:ln w="12700">
            <a:miter lim="400000"/>
          </a:ln>
          <a:effectLst>
            <a:reflection stA="88000" endPos="40000" dir="5400000" sy="-100000" algn="bl" rotWithShape="0"/>
          </a:effectLst>
        </p:spPr>
      </p:pic>
      <p:pic>
        <p:nvPicPr>
          <p:cNvPr id="125" name="6FD2E729-AE08-4D0C-8B15-56834AD5F02D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8643854" y="561880"/>
            <a:ext cx="26417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/>
              <a:t>E-factureren</a:t>
            </a:r>
          </a:p>
        </p:txBody>
      </p:sp>
      <p:pic>
        <p:nvPicPr>
          <p:cNvPr id="1027" name="Picture 3" descr="N:\Mijn Documenten\Desktop\postn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2" y="5036478"/>
            <a:ext cx="17145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Mijn Documenten\Desktop\staple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182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Mijn Documenten\Desktop\TIE presentatie\staple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351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:\Mijn Documenten\Desktop\TIE presentatie\staples_ba_logo_we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19" y="7901136"/>
            <a:ext cx="2998535" cy="7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Mijn Documenten\Desktop\TIE presentatie\s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45" y="5360988"/>
            <a:ext cx="3403151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:\Mijn Documenten\Desktop\TIE presentatie\tu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34" y="2833121"/>
            <a:ext cx="3382319" cy="146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:\Mijn Documenten\Desktop\TIE presentatie\SAP_grad_C_min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5036478"/>
            <a:ext cx="3203564" cy="12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N:\Mijn Documenten\Desktop\TIE presentatie\Randsta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81" y="7541096"/>
            <a:ext cx="4449413" cy="12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:\Mijn Documenten\Desktop\TIE presentatie\capgemin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854" y="3318345"/>
            <a:ext cx="3406647" cy="17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02130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6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210568" y="-333705"/>
            <a:ext cx="17676612" cy="10274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02688" y="2025027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40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643851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lang="nl-NL" dirty="0"/>
          </a:p>
        </p:txBody>
      </p:sp>
      <p:pic>
        <p:nvPicPr>
          <p:cNvPr id="142" name="7506AFDC-DE8C-482C-A621-EB793B2DC063-L0-001.jpeg"/>
          <p:cNvPicPr>
            <a:picLocks noChangeAspect="1"/>
          </p:cNvPicPr>
          <p:nvPr/>
        </p:nvPicPr>
        <p:blipFill>
          <a:blip r:embed="rId4">
            <a:extLst/>
          </a:blip>
          <a:srcRect l="28395" r="28395"/>
          <a:stretch>
            <a:fillRect/>
          </a:stretch>
        </p:blipFill>
        <p:spPr>
          <a:xfrm>
            <a:off x="1236588" y="2523171"/>
            <a:ext cx="2925068" cy="624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F3D3AA08-06C7-4BF1-9AA1-089CDE9F967E-L0-001.jpeg"/>
          <p:cNvPicPr>
            <a:picLocks noChangeAspect="1"/>
          </p:cNvPicPr>
          <p:nvPr/>
        </p:nvPicPr>
        <p:blipFill>
          <a:blip r:embed="rId5">
            <a:extLst/>
          </a:blip>
          <a:srcRect l="18111" r="18111"/>
          <a:stretch>
            <a:fillRect/>
          </a:stretch>
        </p:blipFill>
        <p:spPr>
          <a:xfrm>
            <a:off x="4837760" y="4019184"/>
            <a:ext cx="3374880" cy="47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44702210-BC8E-4D0E-A9D1-BB64B7BF39E1-L0-001.jpeg"/>
          <p:cNvPicPr>
            <a:picLocks noChangeAspect="1"/>
          </p:cNvPicPr>
          <p:nvPr/>
        </p:nvPicPr>
        <p:blipFill>
          <a:blip r:embed="rId6">
            <a:extLst/>
          </a:blip>
          <a:srcRect l="6711" r="6711"/>
          <a:stretch>
            <a:fillRect/>
          </a:stretch>
        </p:blipFill>
        <p:spPr>
          <a:xfrm>
            <a:off x="8749825" y="2573690"/>
            <a:ext cx="2844645" cy="619154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5127337" y="4032648"/>
            <a:ext cx="259823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err="1" smtClean="0"/>
              <a:t>Digipoort</a:t>
            </a:r>
            <a:endParaRPr sz="3200" dirty="0"/>
          </a:p>
        </p:txBody>
      </p:sp>
      <p:sp>
        <p:nvSpPr>
          <p:cNvPr id="146" name="Shape 146"/>
          <p:cNvSpPr/>
          <p:nvPr/>
        </p:nvSpPr>
        <p:spPr>
          <a:xfrm>
            <a:off x="8622106" y="2619636"/>
            <a:ext cx="310390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Leverancier</a:t>
            </a:r>
            <a:endParaRPr sz="3200" dirty="0"/>
          </a:p>
        </p:txBody>
      </p:sp>
      <p:sp>
        <p:nvSpPr>
          <p:cNvPr id="147" name="Shape 147"/>
          <p:cNvSpPr/>
          <p:nvPr/>
        </p:nvSpPr>
        <p:spPr>
          <a:xfrm>
            <a:off x="1012663" y="2628517"/>
            <a:ext cx="337291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smtClean="0"/>
              <a:t>Belastingdienst</a:t>
            </a:r>
            <a:endParaRPr sz="3200" dirty="0"/>
          </a:p>
        </p:txBody>
      </p:sp>
      <p:pic>
        <p:nvPicPr>
          <p:cNvPr id="18" name="Picture 12" descr="N:\Mijn Documenten\Desktop\TIE presentatie\SAP_grad_C_mi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54" y="5228545"/>
            <a:ext cx="2485378" cy="12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N:\Mijn Documenten\Desktop\postn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765" y="3640322"/>
            <a:ext cx="830353" cy="8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N:\Mijn Documenten\Desktop\TIE presentatie\staples_ba_logo_we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43" y="4996221"/>
            <a:ext cx="2430263" cy="7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N:\Mijn Documenten\Desktop\TIE presentatie\tu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16" y="6263908"/>
            <a:ext cx="2255085" cy="9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N:\Mijn Documenten\Desktop\TIE presentatie\Randsta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75" y="7347199"/>
            <a:ext cx="2846181" cy="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RECHTS 1"/>
          <p:cNvSpPr/>
          <p:nvPr/>
        </p:nvSpPr>
        <p:spPr>
          <a:xfrm>
            <a:off x="4053007" y="4495149"/>
            <a:ext cx="1816601" cy="937458"/>
          </a:xfrm>
          <a:prstGeom prst="right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Bestelling</a:t>
            </a:r>
          </a:p>
        </p:txBody>
      </p:sp>
      <p:sp>
        <p:nvSpPr>
          <p:cNvPr id="6" name="PIJL-LINKS 5"/>
          <p:cNvSpPr/>
          <p:nvPr/>
        </p:nvSpPr>
        <p:spPr>
          <a:xfrm>
            <a:off x="3602480" y="6942443"/>
            <a:ext cx="5120821" cy="815181"/>
          </a:xfrm>
          <a:prstGeom prst="left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Factuur</a:t>
            </a:r>
            <a:endParaRPr lang="nl-NL" sz="2000" dirty="0">
              <a:noFill/>
            </a:endParaRPr>
          </a:p>
        </p:txBody>
      </p:sp>
      <p:sp>
        <p:nvSpPr>
          <p:cNvPr id="5" name="Ovaal 4"/>
          <p:cNvSpPr/>
          <p:nvPr/>
        </p:nvSpPr>
        <p:spPr>
          <a:xfrm>
            <a:off x="7911143" y="4504728"/>
            <a:ext cx="1624316" cy="577056"/>
          </a:xfrm>
          <a:prstGeom prst="ellipse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A. Direct</a:t>
            </a:r>
            <a:endParaRPr kumimoji="0" lang="nl-NL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Ovaal 33"/>
          <p:cNvSpPr/>
          <p:nvPr/>
        </p:nvSpPr>
        <p:spPr>
          <a:xfrm>
            <a:off x="7513343" y="5449597"/>
            <a:ext cx="2512172" cy="577056"/>
          </a:xfrm>
          <a:prstGeom prst="ellipse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B. </a:t>
            </a:r>
            <a:r>
              <a:rPr kumimoji="0" lang="nl-NL" sz="2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Intermediar</a:t>
            </a:r>
            <a:endParaRPr kumimoji="0" lang="nl-NL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6" name="F3D3AA08-06C7-4BF1-9AA1-089CDE9F967E-L0-001.jpeg"/>
          <p:cNvPicPr>
            <a:picLocks noChangeAspect="1"/>
          </p:cNvPicPr>
          <p:nvPr/>
        </p:nvPicPr>
        <p:blipFill>
          <a:blip r:embed="rId5">
            <a:extLst/>
          </a:blip>
          <a:srcRect l="18111" r="18111"/>
          <a:stretch>
            <a:fillRect/>
          </a:stretch>
        </p:blipFill>
        <p:spPr>
          <a:xfrm>
            <a:off x="4837760" y="2576826"/>
            <a:ext cx="3374880" cy="130694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145"/>
          <p:cNvSpPr/>
          <p:nvPr/>
        </p:nvSpPr>
        <p:spPr>
          <a:xfrm>
            <a:off x="5257700" y="2565874"/>
            <a:ext cx="259823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rPr lang="nl-NL" sz="3200" dirty="0" err="1" smtClean="0"/>
              <a:t>DigiInkoop</a:t>
            </a:r>
            <a:endParaRPr sz="3200" dirty="0"/>
          </a:p>
        </p:txBody>
      </p:sp>
      <p:sp>
        <p:nvSpPr>
          <p:cNvPr id="33" name="Ovaal 32"/>
          <p:cNvSpPr/>
          <p:nvPr/>
        </p:nvSpPr>
        <p:spPr>
          <a:xfrm>
            <a:off x="5939600" y="3187721"/>
            <a:ext cx="2376264" cy="663615"/>
          </a:xfrm>
          <a:prstGeom prst="ellipse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C. Portaal</a:t>
            </a:r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Gebogen PIJL-OMHOOG 2"/>
          <p:cNvSpPr/>
          <p:nvPr/>
        </p:nvSpPr>
        <p:spPr>
          <a:xfrm>
            <a:off x="6345017" y="3673753"/>
            <a:ext cx="1541243" cy="1348224"/>
          </a:xfrm>
          <a:prstGeom prst="bentUpArrow">
            <a:avLst>
              <a:gd name="adj1" fmla="val 34756"/>
              <a:gd name="adj2" fmla="val 25000"/>
              <a:gd name="adj3" fmla="val 25000"/>
            </a:avLst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Bestelling</a:t>
            </a:r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PIJL-RECHTS 37"/>
          <p:cNvSpPr/>
          <p:nvPr/>
        </p:nvSpPr>
        <p:spPr>
          <a:xfrm>
            <a:off x="6428341" y="4817698"/>
            <a:ext cx="1816601" cy="937458"/>
          </a:xfrm>
          <a:prstGeom prst="right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Bestelling</a:t>
            </a:r>
          </a:p>
        </p:txBody>
      </p:sp>
      <p:sp>
        <p:nvSpPr>
          <p:cNvPr id="7" name="PIJL-LINKS en -RECHTS 6"/>
          <p:cNvSpPr/>
          <p:nvPr/>
        </p:nvSpPr>
        <p:spPr>
          <a:xfrm>
            <a:off x="4139557" y="7602559"/>
            <a:ext cx="4610268" cy="391431"/>
          </a:xfrm>
          <a:prstGeom prst="leftRight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PIJL-LINKS en -RECHTS 38"/>
          <p:cNvSpPr/>
          <p:nvPr/>
        </p:nvSpPr>
        <p:spPr>
          <a:xfrm>
            <a:off x="4159161" y="6510655"/>
            <a:ext cx="4610268" cy="391431"/>
          </a:xfrm>
          <a:prstGeom prst="leftRight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PIJL-LINKS en -RECHTS 39"/>
          <p:cNvSpPr/>
          <p:nvPr/>
        </p:nvSpPr>
        <p:spPr>
          <a:xfrm>
            <a:off x="4139557" y="5096315"/>
            <a:ext cx="4610268" cy="391431"/>
          </a:xfrm>
          <a:prstGeom prst="leftRight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JL-LINKS en -RECHTS 40"/>
          <p:cNvSpPr/>
          <p:nvPr/>
        </p:nvSpPr>
        <p:spPr>
          <a:xfrm>
            <a:off x="4161656" y="3869902"/>
            <a:ext cx="4610268" cy="391431"/>
          </a:xfrm>
          <a:prstGeom prst="leftRight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PIJL-RECHTS 42"/>
          <p:cNvSpPr/>
          <p:nvPr/>
        </p:nvSpPr>
        <p:spPr>
          <a:xfrm>
            <a:off x="4872955" y="5800420"/>
            <a:ext cx="3311423" cy="815181"/>
          </a:xfrm>
          <a:prstGeom prst="right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2000" dirty="0" smtClean="0">
                <a:solidFill>
                  <a:srgbClr val="FFFFFF"/>
                </a:solidFill>
              </a:rPr>
              <a:t>Routering </a:t>
            </a:r>
            <a:r>
              <a:rPr lang="nl-NL" sz="2000" dirty="0" err="1" smtClean="0">
                <a:solidFill>
                  <a:srgbClr val="FFFFFF"/>
                </a:solidFill>
              </a:rPr>
              <a:t>obv</a:t>
            </a:r>
            <a:r>
              <a:rPr lang="nl-NL" sz="2000" dirty="0" smtClean="0">
                <a:solidFill>
                  <a:srgbClr val="FFFFFF"/>
                </a:solidFill>
              </a:rPr>
              <a:t> KvK</a:t>
            </a:r>
            <a:endParaRPr lang="nl-NL" sz="2000" dirty="0">
              <a:solidFill>
                <a:srgbClr val="FFFFFF"/>
              </a:solidFill>
            </a:endParaRPr>
          </a:p>
        </p:txBody>
      </p:sp>
      <p:sp>
        <p:nvSpPr>
          <p:cNvPr id="44" name="PIJL-LINKS 43"/>
          <p:cNvSpPr/>
          <p:nvPr/>
        </p:nvSpPr>
        <p:spPr>
          <a:xfrm>
            <a:off x="4853313" y="7938398"/>
            <a:ext cx="3266624" cy="815181"/>
          </a:xfrm>
          <a:prstGeom prst="leftArrow">
            <a:avLst/>
          </a:prstGeom>
          <a:blipFill rotWithShape="1">
            <a:blip r:embed="rId1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nl-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outering </a:t>
            </a:r>
            <a:r>
              <a:rPr lang="nl-N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obv</a:t>
            </a:r>
            <a:r>
              <a:rPr lang="nl-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OIN</a:t>
            </a:r>
            <a:endParaRPr lang="nl-NL" sz="2000" dirty="0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2" grpId="0" animBg="1"/>
      <p:bldP spid="6" grpId="0" animBg="1"/>
      <p:bldP spid="5" grpId="0" animBg="1"/>
      <p:bldP spid="34" grpId="0" animBg="1"/>
      <p:bldP spid="37" grpId="0" animBg="1"/>
      <p:bldP spid="33" grpId="0" animBg="1"/>
      <p:bldP spid="3" grpId="0" animBg="1"/>
      <p:bldP spid="38" grpId="0" animBg="1"/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6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70500" y="-221396"/>
            <a:ext cx="17676612" cy="10274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02688" y="2113761"/>
            <a:ext cx="11732360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40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643851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lang="nl-NL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57006"/>
              </p:ext>
            </p:extLst>
          </p:nvPr>
        </p:nvGraphicFramePr>
        <p:xfrm>
          <a:off x="2236788" y="2741613"/>
          <a:ext cx="8566150" cy="568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53880"/>
              </p:ext>
            </p:extLst>
          </p:nvPr>
        </p:nvGraphicFramePr>
        <p:xfrm>
          <a:off x="1605856" y="2428528"/>
          <a:ext cx="9505056" cy="64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4990232" y="4372744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0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6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70500" y="-221396"/>
            <a:ext cx="17676612" cy="10274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02688" y="2113761"/>
            <a:ext cx="11732360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40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643851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lang="nl-NL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57006"/>
              </p:ext>
            </p:extLst>
          </p:nvPr>
        </p:nvGraphicFramePr>
        <p:xfrm>
          <a:off x="2236788" y="2741613"/>
          <a:ext cx="8566150" cy="568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140535"/>
              </p:ext>
            </p:extLst>
          </p:nvPr>
        </p:nvGraphicFramePr>
        <p:xfrm>
          <a:off x="1605856" y="2428528"/>
          <a:ext cx="9505056" cy="64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4990232" y="4372744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55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4800" y="-13574"/>
            <a:ext cx="13014400" cy="978074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6" name="438C2DBF-00D0-4233-84B0-8577086CAB13-L0-001.jpeg"/>
          <p:cNvPicPr>
            <a:picLocks noChangeAspect="1"/>
          </p:cNvPicPr>
          <p:nvPr/>
        </p:nvPicPr>
        <p:blipFill>
          <a:blip r:embed="rId2">
            <a:alphaModFix amt="79000"/>
            <a:extLst/>
          </a:blip>
          <a:stretch>
            <a:fillRect/>
          </a:stretch>
        </p:blipFill>
        <p:spPr>
          <a:xfrm>
            <a:off x="-2170500" y="-221396"/>
            <a:ext cx="17676612" cy="102745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02688" y="2113761"/>
            <a:ext cx="11799424" cy="7286452"/>
          </a:xfrm>
          <a:prstGeom prst="roundRect">
            <a:avLst>
              <a:gd name="adj" fmla="val 2614"/>
            </a:avLst>
          </a:prstGeom>
          <a:solidFill>
            <a:srgbClr val="A6DCF9">
              <a:alpha val="91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r>
              <a:rPr lang="nl-NL" dirty="0" smtClean="0"/>
              <a:t>Folder over e-facturen</a:t>
            </a:r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602688" y="194622"/>
            <a:ext cx="11799424" cy="1552177"/>
          </a:xfrm>
          <a:prstGeom prst="roundRect">
            <a:avLst>
              <a:gd name="adj" fmla="val 12273"/>
            </a:avLst>
          </a:prstGeom>
          <a:solidFill>
            <a:srgbClr val="A6DCF9">
              <a:alpha val="76000"/>
            </a:srgb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019579" y="566324"/>
            <a:ext cx="3264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Belastingdienst</a:t>
            </a:r>
          </a:p>
        </p:txBody>
      </p:sp>
      <p:pic>
        <p:nvPicPr>
          <p:cNvPr id="140" name="6FD2E729-AE08-4D0C-8B15-56834AD5F0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535" y="275488"/>
            <a:ext cx="1684073" cy="122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643851" y="561880"/>
            <a:ext cx="26417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l-NL" dirty="0" smtClean="0"/>
              <a:t>E-factureren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687" y="2284511"/>
            <a:ext cx="6067425" cy="67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169</Words>
  <Application>Microsoft Office PowerPoint</Application>
  <PresentationFormat>Aangepast</PresentationFormat>
  <Paragraphs>115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Helvetica</vt:lpstr>
      <vt:lpstr>Helvetica Light</vt:lpstr>
      <vt:lpstr>Helvetica Neue</vt:lpstr>
      <vt:lpstr>Zapf Dingbats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SAP®</dc:title>
  <dc:creator>Hans J.J. Nieuwenhuis</dc:creator>
  <cp:lastModifiedBy>Hans J.J. Nieuwenhuis</cp:lastModifiedBy>
  <cp:revision>98</cp:revision>
  <dcterms:modified xsi:type="dcterms:W3CDTF">2016-12-06T06:57:08Z</dcterms:modified>
</cp:coreProperties>
</file>